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10018713" cy="688816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618">
          <p15:clr>
            <a:srgbClr val="A4A3A4"/>
          </p15:clr>
        </p15:guide>
        <p15:guide id="4" pos="20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66FF"/>
    <a:srgbClr val="FF3399"/>
    <a:srgbClr val="095721"/>
    <a:srgbClr val="003300"/>
    <a:srgbClr val="996633"/>
    <a:srgbClr val="9966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248" autoAdjust="0"/>
  </p:normalViewPr>
  <p:slideViewPr>
    <p:cSldViewPr>
      <p:cViewPr varScale="1">
        <p:scale>
          <a:sx n="78" d="100"/>
          <a:sy n="78" d="100"/>
        </p:scale>
        <p:origin x="1406" y="115"/>
      </p:cViewPr>
      <p:guideLst>
        <p:guide orient="horz" pos="2880"/>
        <p:guide pos="2160"/>
        <p:guide orient="horz" pos="2618"/>
        <p:guide pos="20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D64AEE-D7E5-4727-9F42-7DC74DFF3800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8F4E0B0-72C4-40CF-8EBB-D793EF83C736}">
      <dgm:prSet custT="1"/>
      <dgm:spPr/>
      <dgm:t>
        <a:bodyPr/>
        <a:lstStyle/>
        <a:p>
          <a:pPr algn="ctr"/>
          <a:r>
            <a:rPr lang="en-US" sz="4400" b="1" dirty="0"/>
            <a:t> </a:t>
          </a:r>
          <a:r>
            <a:rPr lang="en-US" sz="4000" b="1" dirty="0"/>
            <a:t>DEBMINU ELDERBLISS PVT. LTD.</a:t>
          </a:r>
          <a:endParaRPr lang="en-GB" sz="4400" dirty="0"/>
        </a:p>
      </dgm:t>
    </dgm:pt>
    <dgm:pt modelId="{5A41F69E-BAC4-43BF-B123-3ED5602DACD0}" type="parTrans" cxnId="{D4D224E4-2CEB-436A-889E-D8057C2B5A8F}">
      <dgm:prSet/>
      <dgm:spPr/>
      <dgm:t>
        <a:bodyPr/>
        <a:lstStyle/>
        <a:p>
          <a:endParaRPr lang="en-GB"/>
        </a:p>
      </dgm:t>
    </dgm:pt>
    <dgm:pt modelId="{952D5383-3279-4842-86E4-A6E819391085}" type="sibTrans" cxnId="{D4D224E4-2CEB-436A-889E-D8057C2B5A8F}">
      <dgm:prSet/>
      <dgm:spPr/>
      <dgm:t>
        <a:bodyPr/>
        <a:lstStyle/>
        <a:p>
          <a:endParaRPr lang="en-GB"/>
        </a:p>
      </dgm:t>
    </dgm:pt>
    <dgm:pt modelId="{C7ED662F-B0BC-4353-B8B2-137FDA943150}" type="pres">
      <dgm:prSet presAssocID="{EED64AEE-D7E5-4727-9F42-7DC74DFF3800}" presName="linear" presStyleCnt="0">
        <dgm:presLayoutVars>
          <dgm:animLvl val="lvl"/>
          <dgm:resizeHandles val="exact"/>
        </dgm:presLayoutVars>
      </dgm:prSet>
      <dgm:spPr/>
    </dgm:pt>
    <dgm:pt modelId="{F7A28CED-3499-463A-ABA3-9EB3E9E53E9D}" type="pres">
      <dgm:prSet presAssocID="{F8F4E0B0-72C4-40CF-8EBB-D793EF83C736}" presName="parentText" presStyleLbl="node1" presStyleIdx="0" presStyleCnt="1" custScaleY="190985" custLinFactNeighborX="402" custLinFactNeighborY="-93">
        <dgm:presLayoutVars>
          <dgm:chMax val="0"/>
          <dgm:bulletEnabled val="1"/>
        </dgm:presLayoutVars>
      </dgm:prSet>
      <dgm:spPr/>
    </dgm:pt>
  </dgm:ptLst>
  <dgm:cxnLst>
    <dgm:cxn modelId="{3A45CD4B-9A29-4E74-91D0-EF743DD10943}" type="presOf" srcId="{F8F4E0B0-72C4-40CF-8EBB-D793EF83C736}" destId="{F7A28CED-3499-463A-ABA3-9EB3E9E53E9D}" srcOrd="0" destOrd="0" presId="urn:microsoft.com/office/officeart/2005/8/layout/vList2"/>
    <dgm:cxn modelId="{AD74BBA8-8717-4E7F-97D9-9940BDCE825F}" type="presOf" srcId="{EED64AEE-D7E5-4727-9F42-7DC74DFF3800}" destId="{C7ED662F-B0BC-4353-B8B2-137FDA943150}" srcOrd="0" destOrd="0" presId="urn:microsoft.com/office/officeart/2005/8/layout/vList2"/>
    <dgm:cxn modelId="{D4D224E4-2CEB-436A-889E-D8057C2B5A8F}" srcId="{EED64AEE-D7E5-4727-9F42-7DC74DFF3800}" destId="{F8F4E0B0-72C4-40CF-8EBB-D793EF83C736}" srcOrd="0" destOrd="0" parTransId="{5A41F69E-BAC4-43BF-B123-3ED5602DACD0}" sibTransId="{952D5383-3279-4842-86E4-A6E819391085}"/>
    <dgm:cxn modelId="{A4421A50-D7C4-4836-A88F-B2A3813DA2FC}" type="presParOf" srcId="{C7ED662F-B0BC-4353-B8B2-137FDA943150}" destId="{F7A28CED-3499-463A-ABA3-9EB3E9E53E9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A28CED-3499-463A-ABA3-9EB3E9E53E9D}">
      <dsp:nvSpPr>
        <dsp:cNvPr id="0" name=""/>
        <dsp:cNvSpPr/>
      </dsp:nvSpPr>
      <dsp:spPr>
        <a:xfrm>
          <a:off x="0" y="1"/>
          <a:ext cx="7588257" cy="623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/>
            <a:t> </a:t>
          </a:r>
          <a:r>
            <a:rPr lang="en-US" sz="4000" b="1" kern="1200" dirty="0"/>
            <a:t>DEBMINU ELDERBLISS PVT. LTD.</a:t>
          </a:r>
          <a:endParaRPr lang="en-GB" sz="4400" kern="1200" dirty="0"/>
        </a:p>
      </dsp:txBody>
      <dsp:txXfrm>
        <a:off x="30453" y="30454"/>
        <a:ext cx="7527351" cy="562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41541" cy="344408"/>
          </a:xfrm>
          <a:prstGeom prst="rect">
            <a:avLst/>
          </a:prstGeom>
        </p:spPr>
        <p:txBody>
          <a:bodyPr vert="horz" lIns="84756" tIns="42378" rIns="84756" bIns="4237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75685" y="0"/>
            <a:ext cx="4340054" cy="344408"/>
          </a:xfrm>
          <a:prstGeom prst="rect">
            <a:avLst/>
          </a:prstGeom>
        </p:spPr>
        <p:txBody>
          <a:bodyPr vert="horz" lIns="84756" tIns="42378" rIns="84756" bIns="42378" rtlCol="0"/>
          <a:lstStyle>
            <a:lvl1pPr algn="r">
              <a:defRPr sz="1100"/>
            </a:lvl1pPr>
          </a:lstStyle>
          <a:p>
            <a:fld id="{8446351D-01EC-484C-9473-6558CD7A6B1F}" type="datetimeFigureOut">
              <a:rPr lang="en-US" smtClean="0"/>
              <a:pPr/>
              <a:t>1/8/2025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43250" y="517525"/>
            <a:ext cx="3732213" cy="2582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756" tIns="42378" rIns="84756" bIns="423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2466" y="3271879"/>
            <a:ext cx="8013781" cy="3099673"/>
          </a:xfrm>
          <a:prstGeom prst="rect">
            <a:avLst/>
          </a:prstGeom>
        </p:spPr>
        <p:txBody>
          <a:bodyPr vert="horz" lIns="84756" tIns="42378" rIns="84756" bIns="423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542309"/>
            <a:ext cx="4341541" cy="344408"/>
          </a:xfrm>
          <a:prstGeom prst="rect">
            <a:avLst/>
          </a:prstGeom>
        </p:spPr>
        <p:txBody>
          <a:bodyPr vert="horz" lIns="84756" tIns="42378" rIns="84756" bIns="4237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75685" y="6542309"/>
            <a:ext cx="4340054" cy="344408"/>
          </a:xfrm>
          <a:prstGeom prst="rect">
            <a:avLst/>
          </a:prstGeom>
        </p:spPr>
        <p:txBody>
          <a:bodyPr vert="horz" lIns="84756" tIns="42378" rIns="84756" bIns="42378" rtlCol="0" anchor="b"/>
          <a:lstStyle>
            <a:lvl1pPr algn="r">
              <a:defRPr sz="1100"/>
            </a:lvl1pPr>
          </a:lstStyle>
          <a:p>
            <a:fld id="{99C51002-E058-471B-B066-206783997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51002-E058-471B-B066-2067839975D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4"/>
            <a:ext cx="84201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5B3D34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4"/>
            <a:ext cx="6934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8504" y="1001599"/>
            <a:ext cx="1051189" cy="246221"/>
          </a:xfrm>
        </p:spPr>
        <p:txBody>
          <a:bodyPr lIns="0" tIns="0" rIns="0" bIns="0"/>
          <a:lstStyle>
            <a:lvl1pPr>
              <a:defRPr sz="1600" b="0" i="0">
                <a:solidFill>
                  <a:srgbClr val="5B3D34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8504" y="1001599"/>
            <a:ext cx="1051189" cy="246221"/>
          </a:xfrm>
        </p:spPr>
        <p:txBody>
          <a:bodyPr lIns="0" tIns="0" rIns="0" bIns="0"/>
          <a:lstStyle>
            <a:lvl1pPr>
              <a:defRPr sz="1600" b="0" i="0">
                <a:solidFill>
                  <a:srgbClr val="5B3D34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4"/>
            <a:ext cx="430911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4"/>
            <a:ext cx="430911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8504" y="1001599"/>
            <a:ext cx="1051189" cy="246221"/>
          </a:xfrm>
        </p:spPr>
        <p:txBody>
          <a:bodyPr lIns="0" tIns="0" rIns="0" bIns="0"/>
          <a:lstStyle>
            <a:lvl1pPr>
              <a:defRPr sz="1600" b="0" i="0">
                <a:solidFill>
                  <a:srgbClr val="5B3D34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2194" y="803873"/>
            <a:ext cx="9327333" cy="418023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991871" y="5633254"/>
            <a:ext cx="1885853" cy="271073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698047" y="5633254"/>
            <a:ext cx="1689259" cy="271073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76473" y="5483445"/>
            <a:ext cx="9545996" cy="563625"/>
          </a:xfrm>
          <a:custGeom>
            <a:avLst/>
            <a:gdLst/>
            <a:ahLst/>
            <a:cxnLst/>
            <a:rect l="l" t="t" r="r" b="b"/>
            <a:pathLst>
              <a:path w="10304780" h="621029">
                <a:moveTo>
                  <a:pt x="10304538" y="620944"/>
                </a:moveTo>
                <a:lnTo>
                  <a:pt x="0" y="620944"/>
                </a:lnTo>
                <a:lnTo>
                  <a:pt x="0" y="0"/>
                </a:lnTo>
                <a:lnTo>
                  <a:pt x="10304538" y="0"/>
                </a:lnTo>
                <a:lnTo>
                  <a:pt x="10304538" y="620944"/>
                </a:lnTo>
                <a:close/>
              </a:path>
            </a:pathLst>
          </a:custGeom>
          <a:solidFill>
            <a:srgbClr val="5B38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8504" y="1001599"/>
            <a:ext cx="105118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5B3D34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4"/>
            <a:ext cx="8915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3"/>
            <a:ext cx="31699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3"/>
            <a:ext cx="2278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3"/>
            <a:ext cx="2278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9930">
        <a:defRPr>
          <a:latin typeface="+mn-lt"/>
          <a:ea typeface="+mn-ea"/>
          <a:cs typeface="+mn-cs"/>
        </a:defRPr>
      </a:lvl2pPr>
      <a:lvl3pPr marL="839861">
        <a:defRPr>
          <a:latin typeface="+mn-lt"/>
          <a:ea typeface="+mn-ea"/>
          <a:cs typeface="+mn-cs"/>
        </a:defRPr>
      </a:lvl3pPr>
      <a:lvl4pPr marL="1259791">
        <a:defRPr>
          <a:latin typeface="+mn-lt"/>
          <a:ea typeface="+mn-ea"/>
          <a:cs typeface="+mn-cs"/>
        </a:defRPr>
      </a:lvl4pPr>
      <a:lvl5pPr marL="1679722">
        <a:defRPr>
          <a:latin typeface="+mn-lt"/>
          <a:ea typeface="+mn-ea"/>
          <a:cs typeface="+mn-cs"/>
        </a:defRPr>
      </a:lvl5pPr>
      <a:lvl6pPr marL="2099652">
        <a:defRPr>
          <a:latin typeface="+mn-lt"/>
          <a:ea typeface="+mn-ea"/>
          <a:cs typeface="+mn-cs"/>
        </a:defRPr>
      </a:lvl6pPr>
      <a:lvl7pPr marL="2519584">
        <a:defRPr>
          <a:latin typeface="+mn-lt"/>
          <a:ea typeface="+mn-ea"/>
          <a:cs typeface="+mn-cs"/>
        </a:defRPr>
      </a:lvl7pPr>
      <a:lvl8pPr marL="2939513">
        <a:defRPr>
          <a:latin typeface="+mn-lt"/>
          <a:ea typeface="+mn-ea"/>
          <a:cs typeface="+mn-cs"/>
        </a:defRPr>
      </a:lvl8pPr>
      <a:lvl9pPr marL="335944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9930">
        <a:defRPr>
          <a:latin typeface="+mn-lt"/>
          <a:ea typeface="+mn-ea"/>
          <a:cs typeface="+mn-cs"/>
        </a:defRPr>
      </a:lvl2pPr>
      <a:lvl3pPr marL="839861">
        <a:defRPr>
          <a:latin typeface="+mn-lt"/>
          <a:ea typeface="+mn-ea"/>
          <a:cs typeface="+mn-cs"/>
        </a:defRPr>
      </a:lvl3pPr>
      <a:lvl4pPr marL="1259791">
        <a:defRPr>
          <a:latin typeface="+mn-lt"/>
          <a:ea typeface="+mn-ea"/>
          <a:cs typeface="+mn-cs"/>
        </a:defRPr>
      </a:lvl4pPr>
      <a:lvl5pPr marL="1679722">
        <a:defRPr>
          <a:latin typeface="+mn-lt"/>
          <a:ea typeface="+mn-ea"/>
          <a:cs typeface="+mn-cs"/>
        </a:defRPr>
      </a:lvl5pPr>
      <a:lvl6pPr marL="2099652">
        <a:defRPr>
          <a:latin typeface="+mn-lt"/>
          <a:ea typeface="+mn-ea"/>
          <a:cs typeface="+mn-cs"/>
        </a:defRPr>
      </a:lvl6pPr>
      <a:lvl7pPr marL="2519584">
        <a:defRPr>
          <a:latin typeface="+mn-lt"/>
          <a:ea typeface="+mn-ea"/>
          <a:cs typeface="+mn-cs"/>
        </a:defRPr>
      </a:lvl7pPr>
      <a:lvl8pPr marL="2939513">
        <a:defRPr>
          <a:latin typeface="+mn-lt"/>
          <a:ea typeface="+mn-ea"/>
          <a:cs typeface="+mn-cs"/>
        </a:defRPr>
      </a:lvl8pPr>
      <a:lvl9pPr marL="335944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7.png"/><Relationship Id="rId5" Type="http://schemas.openxmlformats.org/officeDocument/2006/relationships/diagramLayout" Target="../diagrams/layout1.xml"/><Relationship Id="rId15" Type="http://schemas.openxmlformats.org/officeDocument/2006/relationships/image" Target="../media/image11.jpeg"/><Relationship Id="rId10" Type="http://schemas.openxmlformats.org/officeDocument/2006/relationships/image" Target="../media/image6.png"/><Relationship Id="rId4" Type="http://schemas.openxmlformats.org/officeDocument/2006/relationships/diagramData" Target="../diagrams/data1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52399" y="914400"/>
            <a:ext cx="5105401" cy="411480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6" tIns="41993" rIns="83986" bIns="41993" rtlCol="0" anchor="ctr"/>
          <a:lstStyle/>
          <a:p>
            <a:pPr algn="ctr">
              <a:lnSpc>
                <a:spcPct val="150000"/>
              </a:lnSpc>
            </a:pPr>
            <a:endParaRPr lang="en-US" sz="2400" b="1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" y="6822"/>
            <a:ext cx="1341120" cy="809559"/>
          </a:xfrm>
          <a:prstGeom prst="rect">
            <a:avLst/>
          </a:prstGeom>
          <a:effectLst/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5B966CB-43F6-2FEE-52C9-619C1EBD63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6420389"/>
              </p:ext>
            </p:extLst>
          </p:nvPr>
        </p:nvGraphicFramePr>
        <p:xfrm>
          <a:off x="2133600" y="33950"/>
          <a:ext cx="7588257" cy="624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Star: 16 Points 3">
            <a:extLst>
              <a:ext uri="{FF2B5EF4-FFF2-40B4-BE49-F238E27FC236}">
                <a16:creationId xmlns:a16="http://schemas.microsoft.com/office/drawing/2014/main" id="{0B898EF0-4F6F-7A2C-6565-DE970E39D80E}"/>
              </a:ext>
            </a:extLst>
          </p:cNvPr>
          <p:cNvSpPr/>
          <p:nvPr/>
        </p:nvSpPr>
        <p:spPr>
          <a:xfrm>
            <a:off x="7620001" y="4495800"/>
            <a:ext cx="1981199" cy="1295400"/>
          </a:xfrm>
          <a:prstGeom prst="star16">
            <a:avLst/>
          </a:prstGeom>
          <a:solidFill>
            <a:srgbClr val="FFC000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6" tIns="41993" rIns="83986" bIns="41993" rtlCol="0" anchor="ctr"/>
          <a:lstStyle/>
          <a:p>
            <a:pPr algn="ctr"/>
            <a:endParaRPr lang="en-US" sz="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hi-IN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पहली सेवा पूर्णतः निःशुल्क है! सेवाएँ मात्र 49/- से शुरू</a:t>
            </a:r>
            <a:r>
              <a:rPr lang="en-US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                  </a:t>
            </a:r>
            <a:r>
              <a:rPr lang="hi-IN" sz="105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*शर्तें लागू</a:t>
            </a:r>
            <a:endParaRPr lang="en-US" sz="600" b="1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endParaRPr lang="en-US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0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0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C:\Users\sourav\AppData\Local\Temp\msohtmlclip1\01\clip_image001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72064" y="6101716"/>
            <a:ext cx="894736" cy="6959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6" name="TextBox 15"/>
          <p:cNvSpPr txBox="1"/>
          <p:nvPr/>
        </p:nvSpPr>
        <p:spPr>
          <a:xfrm>
            <a:off x="120445" y="1055596"/>
            <a:ext cx="5181600" cy="2308324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/>
            <a:r>
              <a:rPr lang="hi-IN" sz="2800" b="1" dirty="0">
                <a:solidFill>
                  <a:srgbClr val="FF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क्या उम्र के कारण कहीं जाना, सामाजिक सुरक्षा, अस्पताल में भर्ती होना, दैनिक जीवन की गतिविधियाँ आदि चिंता का विषय बन गया है</a:t>
            </a:r>
            <a:r>
              <a:rPr lang="en-IN" sz="2800" b="1" dirty="0">
                <a:solidFill>
                  <a:srgbClr val="FF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?</a:t>
            </a:r>
            <a:endParaRPr lang="en-IN" sz="700" b="1" dirty="0">
              <a:solidFill>
                <a:srgbClr val="FF000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r>
              <a:rPr lang="en-IN" sz="2800" b="1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hi-IN" sz="3200" b="1" dirty="0">
                <a:solidFill>
                  <a:srgbClr val="0066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अब सारी चिंता ख़त्म!!</a:t>
            </a:r>
            <a:endParaRPr lang="en-IN" sz="3200" b="1" dirty="0">
              <a:solidFill>
                <a:srgbClr val="FF000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53200" y="6101715"/>
            <a:ext cx="3352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2000" b="1" spc="-1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www.debminuelderbliss.com</a:t>
            </a:r>
          </a:p>
          <a:p>
            <a:pPr lvl="1" algn="ctr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info@debminuelderbliss.com</a:t>
            </a:r>
            <a:endParaRPr lang="en-US" sz="2000" b="1" spc="-1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1200" spc="-1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679575" y="5486400"/>
            <a:ext cx="6854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8172073218, 9832690012, 7001406220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-196857" y="5619690"/>
            <a:ext cx="2330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i-IN" sz="2400" b="1" dirty="0">
                <a:solidFill>
                  <a:srgbClr val="FFC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हमारा संपर्क</a:t>
            </a:r>
            <a:r>
              <a:rPr lang="en-IN" sz="2400" b="1" dirty="0">
                <a:solidFill>
                  <a:srgbClr val="FFC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:</a:t>
            </a:r>
            <a:endParaRPr lang="en-US" sz="2400" b="1" dirty="0">
              <a:solidFill>
                <a:srgbClr val="FFC00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2050" name="AutoShape 2" descr="Free vector instagram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Free vector instagram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AutoShape 6" descr="Free vector instagram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AutoShape 8" descr="Free vector instagram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371600" y="6176016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362200" y="6176016"/>
            <a:ext cx="68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00400" y="6166467"/>
            <a:ext cx="685800" cy="567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2" name="AutoShape 14" descr="blob:https://web.whatsapp.com/e0989b5d-409f-46c7-b215-a5adf3bb979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953000" y="6185965"/>
            <a:ext cx="685800" cy="567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Twitter X Logo Images - Free Download on Freepik">
            <a:extLst>
              <a:ext uri="{FF2B5EF4-FFF2-40B4-BE49-F238E27FC236}">
                <a16:creationId xmlns:a16="http://schemas.microsoft.com/office/drawing/2014/main" id="{3AB0C770-EDD2-A85A-76DB-80678ACFB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169194"/>
            <a:ext cx="685800" cy="56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091E236-943E-A368-7C93-7AA276383257}"/>
              </a:ext>
            </a:extLst>
          </p:cNvPr>
          <p:cNvSpPr txBox="1"/>
          <p:nvPr/>
        </p:nvSpPr>
        <p:spPr>
          <a:xfrm>
            <a:off x="105697" y="3169580"/>
            <a:ext cx="5166360" cy="1569660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3200" b="1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और कोई वृद्धाश्रम नहीं!</a:t>
            </a:r>
            <a:endParaRPr lang="en-IN" sz="3200" b="1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r>
              <a:rPr lang="en-IN" sz="20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hi-IN" sz="24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हमारी सेवाएँ आपके जीवन को आसान और सुरक्षित बनाने में मदद करती हैं</a:t>
            </a:r>
            <a:endParaRPr lang="en-US" sz="2000" b="1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pic>
        <p:nvPicPr>
          <p:cNvPr id="5" name="Picture 2" descr="Facebook Logo and symbol, meaning, history, PNG, brand">
            <a:extLst>
              <a:ext uri="{FF2B5EF4-FFF2-40B4-BE49-F238E27FC236}">
                <a16:creationId xmlns:a16="http://schemas.microsoft.com/office/drawing/2014/main" id="{71827F29-5157-F2B5-9EB1-7609B1435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6162652"/>
            <a:ext cx="812940" cy="619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715</TotalTime>
  <Words>93</Words>
  <Application>Microsoft Office PowerPoint</Application>
  <PresentationFormat>A4 Paper (210x297 mm)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Sans Serif Collection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Debminu Elderbliss</dc:creator>
  <cp:lastModifiedBy>SUBHENDU Mondal</cp:lastModifiedBy>
  <cp:revision>69</cp:revision>
  <cp:lastPrinted>2025-01-05T06:51:31Z</cp:lastPrinted>
  <dcterms:created xsi:type="dcterms:W3CDTF">2024-10-03T10:03:13Z</dcterms:created>
  <dcterms:modified xsi:type="dcterms:W3CDTF">2025-01-08T08:04:18Z</dcterms:modified>
</cp:coreProperties>
</file>